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90" r:id="rId4"/>
    <p:sldId id="258" r:id="rId5"/>
    <p:sldId id="259" r:id="rId6"/>
    <p:sldId id="260" r:id="rId7"/>
    <p:sldId id="291" r:id="rId8"/>
    <p:sldId id="277" r:id="rId9"/>
    <p:sldId id="278" r:id="rId10"/>
    <p:sldId id="279" r:id="rId11"/>
    <p:sldId id="282" r:id="rId12"/>
    <p:sldId id="280" r:id="rId13"/>
    <p:sldId id="292" r:id="rId14"/>
    <p:sldId id="281" r:id="rId15"/>
    <p:sldId id="283" r:id="rId16"/>
    <p:sldId id="285" r:id="rId17"/>
    <p:sldId id="286" r:id="rId18"/>
    <p:sldId id="287" r:id="rId19"/>
    <p:sldId id="293" r:id="rId20"/>
    <p:sldId id="294" r:id="rId21"/>
    <p:sldId id="295" r:id="rId22"/>
    <p:sldId id="297" r:id="rId23"/>
    <p:sldId id="298" r:id="rId24"/>
    <p:sldId id="299" r:id="rId25"/>
    <p:sldId id="30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28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outlineViewPr>
    <p:cViewPr>
      <p:scale>
        <a:sx n="33" d="100"/>
        <a:sy n="33" d="100"/>
      </p:scale>
      <p:origin x="0" y="-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4951F9-4E6C-1246-9420-125BA87D248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BDA589AA-EAD3-984D-AAF4-FD0BACC9CCA4}">
      <dgm:prSet phldrT="[Text]"/>
      <dgm:spPr/>
      <dgm:t>
        <a:bodyPr/>
        <a:lstStyle/>
        <a:p>
          <a:r>
            <a:rPr lang="en-US"/>
            <a:t>AWS S3 Storage</a:t>
          </a:r>
        </a:p>
      </dgm:t>
    </dgm:pt>
    <dgm:pt modelId="{8D45B88E-2AE3-9F43-A31E-89E36519B094}" type="parTrans" cxnId="{03A83D79-7AAF-BE4C-8296-A31AF21686E9}">
      <dgm:prSet/>
      <dgm:spPr/>
      <dgm:t>
        <a:bodyPr/>
        <a:lstStyle/>
        <a:p>
          <a:endParaRPr lang="en-US"/>
        </a:p>
      </dgm:t>
    </dgm:pt>
    <dgm:pt modelId="{6A0526C0-CB62-D248-9BC5-D18F977D8B10}" type="sibTrans" cxnId="{03A83D79-7AAF-BE4C-8296-A31AF21686E9}">
      <dgm:prSet/>
      <dgm:spPr/>
      <dgm:t>
        <a:bodyPr/>
        <a:lstStyle/>
        <a:p>
          <a:endParaRPr lang="en-US"/>
        </a:p>
      </dgm:t>
    </dgm:pt>
    <dgm:pt modelId="{4FAA2C43-0614-2344-AE2C-3EB47E09A6C1}">
      <dgm:prSet phldrT="[Text]"/>
      <dgm:spPr/>
      <dgm:t>
        <a:bodyPr/>
        <a:lstStyle/>
        <a:p>
          <a:r>
            <a:rPr lang="en-US"/>
            <a:t>AWS Athena</a:t>
          </a:r>
        </a:p>
        <a:p>
          <a:r>
            <a:rPr lang="en-US"/>
            <a:t>Query Service</a:t>
          </a:r>
        </a:p>
      </dgm:t>
    </dgm:pt>
    <dgm:pt modelId="{E6679275-32C2-A343-83A6-0B20A5F4E00F}" type="parTrans" cxnId="{D4FD9710-D3F5-6548-B8EF-4344AB465F9E}">
      <dgm:prSet/>
      <dgm:spPr/>
      <dgm:t>
        <a:bodyPr/>
        <a:lstStyle/>
        <a:p>
          <a:endParaRPr lang="en-US"/>
        </a:p>
      </dgm:t>
    </dgm:pt>
    <dgm:pt modelId="{2D744556-9B73-FC41-A66A-E8B3FDF5D4DB}" type="sibTrans" cxnId="{D4FD9710-D3F5-6548-B8EF-4344AB465F9E}">
      <dgm:prSet/>
      <dgm:spPr/>
      <dgm:t>
        <a:bodyPr/>
        <a:lstStyle/>
        <a:p>
          <a:endParaRPr lang="en-US"/>
        </a:p>
      </dgm:t>
    </dgm:pt>
    <dgm:pt modelId="{0F0439FF-A67F-C642-9C16-77302847C86A}">
      <dgm:prSet phldrT="[Text]"/>
      <dgm:spPr/>
      <dgm:t>
        <a:bodyPr/>
        <a:lstStyle/>
        <a:p>
          <a:r>
            <a:rPr lang="en-US" dirty="0"/>
            <a:t>Tableau</a:t>
          </a:r>
        </a:p>
        <a:p>
          <a:r>
            <a:rPr lang="en-US" dirty="0"/>
            <a:t>Visualization</a:t>
          </a:r>
        </a:p>
      </dgm:t>
    </dgm:pt>
    <dgm:pt modelId="{36A4BCC5-2F8E-9F42-96A5-424B31CDF14B}" type="parTrans" cxnId="{BF51AD1A-950C-E44E-8831-C96B33802B84}">
      <dgm:prSet/>
      <dgm:spPr/>
      <dgm:t>
        <a:bodyPr/>
        <a:lstStyle/>
        <a:p>
          <a:endParaRPr lang="en-US"/>
        </a:p>
      </dgm:t>
    </dgm:pt>
    <dgm:pt modelId="{1A9CD32F-50B2-7A42-8709-2588DB8F228B}" type="sibTrans" cxnId="{BF51AD1A-950C-E44E-8831-C96B33802B84}">
      <dgm:prSet/>
      <dgm:spPr/>
      <dgm:t>
        <a:bodyPr/>
        <a:lstStyle/>
        <a:p>
          <a:endParaRPr lang="en-US"/>
        </a:p>
      </dgm:t>
    </dgm:pt>
    <dgm:pt modelId="{3A46BDC8-537D-4845-90AC-B4BD62AC53E8}" type="pres">
      <dgm:prSet presAssocID="{2D4951F9-4E6C-1246-9420-125BA87D248A}" presName="Name0" presStyleCnt="0">
        <dgm:presLayoutVars>
          <dgm:dir/>
          <dgm:animLvl val="lvl"/>
          <dgm:resizeHandles val="exact"/>
        </dgm:presLayoutVars>
      </dgm:prSet>
      <dgm:spPr/>
    </dgm:pt>
    <dgm:pt modelId="{2C82B35D-39F6-654E-A500-3716AD055863}" type="pres">
      <dgm:prSet presAssocID="{BDA589AA-EAD3-984D-AAF4-FD0BACC9CCA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1ED07AF-352D-C340-838D-493A693C5804}" type="pres">
      <dgm:prSet presAssocID="{6A0526C0-CB62-D248-9BC5-D18F977D8B10}" presName="parTxOnlySpace" presStyleCnt="0"/>
      <dgm:spPr/>
    </dgm:pt>
    <dgm:pt modelId="{5E54C412-EF39-1746-B7CC-66486EA10F7D}" type="pres">
      <dgm:prSet presAssocID="{4FAA2C43-0614-2344-AE2C-3EB47E09A6C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5B6367-C8F6-5442-A3E6-3A173F3AFA15}" type="pres">
      <dgm:prSet presAssocID="{2D744556-9B73-FC41-A66A-E8B3FDF5D4DB}" presName="parTxOnlySpace" presStyleCnt="0"/>
      <dgm:spPr/>
    </dgm:pt>
    <dgm:pt modelId="{2DC6066A-916B-FB48-864F-57F8565613B9}" type="pres">
      <dgm:prSet presAssocID="{0F0439FF-A67F-C642-9C16-77302847C86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4FD9710-D3F5-6548-B8EF-4344AB465F9E}" srcId="{2D4951F9-4E6C-1246-9420-125BA87D248A}" destId="{4FAA2C43-0614-2344-AE2C-3EB47E09A6C1}" srcOrd="1" destOrd="0" parTransId="{E6679275-32C2-A343-83A6-0B20A5F4E00F}" sibTransId="{2D744556-9B73-FC41-A66A-E8B3FDF5D4DB}"/>
    <dgm:cxn modelId="{BF51AD1A-950C-E44E-8831-C96B33802B84}" srcId="{2D4951F9-4E6C-1246-9420-125BA87D248A}" destId="{0F0439FF-A67F-C642-9C16-77302847C86A}" srcOrd="2" destOrd="0" parTransId="{36A4BCC5-2F8E-9F42-96A5-424B31CDF14B}" sibTransId="{1A9CD32F-50B2-7A42-8709-2588DB8F228B}"/>
    <dgm:cxn modelId="{B0220B32-A766-B944-ADFF-45436418169B}" type="presOf" srcId="{4FAA2C43-0614-2344-AE2C-3EB47E09A6C1}" destId="{5E54C412-EF39-1746-B7CC-66486EA10F7D}" srcOrd="0" destOrd="0" presId="urn:microsoft.com/office/officeart/2005/8/layout/chevron1"/>
    <dgm:cxn modelId="{ADEA124B-C3FA-6B4C-BC9B-10FD0C143DB2}" type="presOf" srcId="{2D4951F9-4E6C-1246-9420-125BA87D248A}" destId="{3A46BDC8-537D-4845-90AC-B4BD62AC53E8}" srcOrd="0" destOrd="0" presId="urn:microsoft.com/office/officeart/2005/8/layout/chevron1"/>
    <dgm:cxn modelId="{03A83D79-7AAF-BE4C-8296-A31AF21686E9}" srcId="{2D4951F9-4E6C-1246-9420-125BA87D248A}" destId="{BDA589AA-EAD3-984D-AAF4-FD0BACC9CCA4}" srcOrd="0" destOrd="0" parTransId="{8D45B88E-2AE3-9F43-A31E-89E36519B094}" sibTransId="{6A0526C0-CB62-D248-9BC5-D18F977D8B10}"/>
    <dgm:cxn modelId="{AC3B49E1-4C46-7447-82A0-5AB691E15AB8}" type="presOf" srcId="{BDA589AA-EAD3-984D-AAF4-FD0BACC9CCA4}" destId="{2C82B35D-39F6-654E-A500-3716AD055863}" srcOrd="0" destOrd="0" presId="urn:microsoft.com/office/officeart/2005/8/layout/chevron1"/>
    <dgm:cxn modelId="{B2E9B5FF-E2AA-1F43-BC9E-7A63A55C4473}" type="presOf" srcId="{0F0439FF-A67F-C642-9C16-77302847C86A}" destId="{2DC6066A-916B-FB48-864F-57F8565613B9}" srcOrd="0" destOrd="0" presId="urn:microsoft.com/office/officeart/2005/8/layout/chevron1"/>
    <dgm:cxn modelId="{0E928367-FD7C-3B44-8F4B-09B2DBD3C5C8}" type="presParOf" srcId="{3A46BDC8-537D-4845-90AC-B4BD62AC53E8}" destId="{2C82B35D-39F6-654E-A500-3716AD055863}" srcOrd="0" destOrd="0" presId="urn:microsoft.com/office/officeart/2005/8/layout/chevron1"/>
    <dgm:cxn modelId="{D3E85DD2-5E9B-2B4B-AC52-28F7B05B259E}" type="presParOf" srcId="{3A46BDC8-537D-4845-90AC-B4BD62AC53E8}" destId="{11ED07AF-352D-C340-838D-493A693C5804}" srcOrd="1" destOrd="0" presId="urn:microsoft.com/office/officeart/2005/8/layout/chevron1"/>
    <dgm:cxn modelId="{993B19C6-D54E-A741-8A17-46EC8F25EC31}" type="presParOf" srcId="{3A46BDC8-537D-4845-90AC-B4BD62AC53E8}" destId="{5E54C412-EF39-1746-B7CC-66486EA10F7D}" srcOrd="2" destOrd="0" presId="urn:microsoft.com/office/officeart/2005/8/layout/chevron1"/>
    <dgm:cxn modelId="{EDB30200-CFF9-3B4D-B773-79FB44BEC1A3}" type="presParOf" srcId="{3A46BDC8-537D-4845-90AC-B4BD62AC53E8}" destId="{0E5B6367-C8F6-5442-A3E6-3A173F3AFA15}" srcOrd="3" destOrd="0" presId="urn:microsoft.com/office/officeart/2005/8/layout/chevron1"/>
    <dgm:cxn modelId="{47A89888-87DE-1343-A791-51A147409804}" type="presParOf" srcId="{3A46BDC8-537D-4845-90AC-B4BD62AC53E8}" destId="{2DC6066A-916B-FB48-864F-57F8565613B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2B35D-39F6-654E-A500-3716AD055863}">
      <dsp:nvSpPr>
        <dsp:cNvPr id="0" name=""/>
        <dsp:cNvSpPr/>
      </dsp:nvSpPr>
      <dsp:spPr>
        <a:xfrm>
          <a:off x="1289" y="64772"/>
          <a:ext cx="1571610" cy="628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AWS S3 Storage</a:t>
          </a:r>
        </a:p>
      </dsp:txBody>
      <dsp:txXfrm>
        <a:off x="315611" y="64772"/>
        <a:ext cx="942966" cy="628644"/>
      </dsp:txXfrm>
    </dsp:sp>
    <dsp:sp modelId="{5E54C412-EF39-1746-B7CC-66486EA10F7D}">
      <dsp:nvSpPr>
        <dsp:cNvPr id="0" name=""/>
        <dsp:cNvSpPr/>
      </dsp:nvSpPr>
      <dsp:spPr>
        <a:xfrm>
          <a:off x="1415739" y="64772"/>
          <a:ext cx="1571610" cy="628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AWS Athena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Query Service</a:t>
          </a:r>
        </a:p>
      </dsp:txBody>
      <dsp:txXfrm>
        <a:off x="1730061" y="64772"/>
        <a:ext cx="942966" cy="628644"/>
      </dsp:txXfrm>
    </dsp:sp>
    <dsp:sp modelId="{2DC6066A-916B-FB48-864F-57F8565613B9}">
      <dsp:nvSpPr>
        <dsp:cNvPr id="0" name=""/>
        <dsp:cNvSpPr/>
      </dsp:nvSpPr>
      <dsp:spPr>
        <a:xfrm>
          <a:off x="2830189" y="64772"/>
          <a:ext cx="1571610" cy="628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Tableau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Visualization</a:t>
          </a:r>
        </a:p>
      </dsp:txBody>
      <dsp:txXfrm>
        <a:off x="3144511" y="64772"/>
        <a:ext cx="942966" cy="628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72A69-2EA3-8148-9CEC-710C678B7885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3F7DD-0D01-FA42-B349-84734B339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1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ACE5-CE78-0347-957D-8D94628B1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Mortgage Pooling Combinatorial Optimization Challenge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0EAB4-D62B-8144-BE52-B6559D957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Mortgage Loan Insights/QUESTIONS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98FF5-4537-1949-85A5-8AC1A8242F78}"/>
              </a:ext>
            </a:extLst>
          </p:cNvPr>
          <p:cNvSpPr txBox="1"/>
          <p:nvPr/>
        </p:nvSpPr>
        <p:spPr>
          <a:xfrm>
            <a:off x="3878317" y="3552497"/>
            <a:ext cx="4519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BY: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Apurwa Prasad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</a:rPr>
              <a:t>apurwa.prasad@uconn.edu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6330A7B2-624D-1B44-96E0-FA57150AE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98" y="4650828"/>
            <a:ext cx="6159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3E2-0920-2D42-8F57-8CD14B1A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property type as condo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BD1BE-EE32-B546-9BEF-E8657215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5" y="1876429"/>
            <a:ext cx="6727588" cy="47089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9875FA-E51D-7E42-A7F4-A9B68AE6D669}"/>
              </a:ext>
            </a:extLst>
          </p:cNvPr>
          <p:cNvSpPr/>
          <p:nvPr/>
        </p:nvSpPr>
        <p:spPr>
          <a:xfrm>
            <a:off x="8854068" y="1996068"/>
            <a:ext cx="2877015" cy="38360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</a:rPr>
              <a:t>It is only spread across CA, TN, AL and VA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</a:rPr>
              <a:t>VA has the maximum average FICO score and AL the minimum.</a:t>
            </a:r>
          </a:p>
        </p:txBody>
      </p:sp>
    </p:spTree>
    <p:extLst>
      <p:ext uri="{BB962C8B-B14F-4D97-AF65-F5344CB8AC3E}">
        <p14:creationId xmlns:p14="http://schemas.microsoft.com/office/powerpoint/2010/main" val="261968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3E2-0920-2D42-8F57-8CD14B1A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C CODE HP 30: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784B7-5F88-CF4F-A248-6604D355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1942933"/>
            <a:ext cx="5884671" cy="4683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217F58-AB15-4B49-B922-B1F230EA00DA}"/>
              </a:ext>
            </a:extLst>
          </p:cNvPr>
          <p:cNvSpPr/>
          <p:nvPr/>
        </p:nvSpPr>
        <p:spPr>
          <a:xfrm>
            <a:off x="8854068" y="1996068"/>
            <a:ext cx="2877015" cy="38360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</a:rPr>
              <a:t>It is only spread across TN,  AL </a:t>
            </a:r>
          </a:p>
        </p:txBody>
      </p:sp>
    </p:spTree>
    <p:extLst>
      <p:ext uri="{BB962C8B-B14F-4D97-AF65-F5344CB8AC3E}">
        <p14:creationId xmlns:p14="http://schemas.microsoft.com/office/powerpoint/2010/main" val="119759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3E2-0920-2D42-8F57-8CD14B1A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dASHBOARD</a:t>
            </a:r>
            <a:r>
              <a:rPr lang="en-US" dirty="0"/>
              <a:t> 3 - At STATE level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bASED</a:t>
            </a:r>
            <a:r>
              <a:rPr lang="en-US" sz="2000" dirty="0"/>
              <a:t> ON LOAN POOL DATA)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F405A-768F-C743-B16D-D3A76ACE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420" y="1882626"/>
            <a:ext cx="5749159" cy="45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45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9872-C7AA-5948-8EC2-31DC6D05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Pingora</a:t>
            </a:r>
            <a:r>
              <a:rPr lang="en-US" sz="2000" dirty="0"/>
              <a:t> consists of only 10% of total loan amount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42D56-C0F7-A842-B856-382667FB1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51" y="1922102"/>
            <a:ext cx="9095168" cy="4206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01D543-3ED4-BD4A-A01E-CDF318E8115D}"/>
              </a:ext>
            </a:extLst>
          </p:cNvPr>
          <p:cNvSpPr/>
          <p:nvPr/>
        </p:nvSpPr>
        <p:spPr>
          <a:xfrm>
            <a:off x="511673" y="6099712"/>
            <a:ext cx="11231447" cy="57539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B88B6-3A94-AB4E-A7AE-2F13043E873D}"/>
              </a:ext>
            </a:extLst>
          </p:cNvPr>
          <p:cNvSpPr txBox="1"/>
          <p:nvPr/>
        </p:nvSpPr>
        <p:spPr>
          <a:xfrm>
            <a:off x="1101089" y="6193954"/>
            <a:ext cx="9531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Two harbors does not have any loan record for 3-unit Property type.</a:t>
            </a:r>
          </a:p>
        </p:txBody>
      </p:sp>
    </p:spTree>
    <p:extLst>
      <p:ext uri="{BB962C8B-B14F-4D97-AF65-F5344CB8AC3E}">
        <p14:creationId xmlns:p14="http://schemas.microsoft.com/office/powerpoint/2010/main" val="279883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3E2-0920-2D42-8F57-8CD14B1A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For Purpose-</a:t>
            </a:r>
            <a:r>
              <a:rPr lang="en-US" sz="2000" dirty="0" err="1"/>
              <a:t>Cashout</a:t>
            </a:r>
            <a:r>
              <a:rPr lang="en-US" sz="2000" dirty="0"/>
              <a:t>, Servicer </a:t>
            </a:r>
            <a:r>
              <a:rPr lang="en-US" sz="2000" dirty="0" err="1"/>
              <a:t>Pingora</a:t>
            </a:r>
            <a:r>
              <a:rPr lang="en-US" sz="2000" dirty="0"/>
              <a:t> has max </a:t>
            </a:r>
            <a:r>
              <a:rPr lang="en-US" sz="2000" dirty="0" err="1"/>
              <a:t>Cashout</a:t>
            </a:r>
            <a:r>
              <a:rPr lang="en-US" sz="2000" dirty="0"/>
              <a:t> for Average Loan Amount and max Count of pools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729A4-34E7-A343-BB60-46AD5849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32" y="3078046"/>
            <a:ext cx="7807434" cy="183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1EB68F-AC7C-B242-AF36-B2816AEE4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966" y="3468404"/>
            <a:ext cx="2197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94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D674EA-9C36-2A4B-AD5B-BD256BDE3727}"/>
              </a:ext>
            </a:extLst>
          </p:cNvPr>
          <p:cNvSpPr txBox="1"/>
          <p:nvPr/>
        </p:nvSpPr>
        <p:spPr>
          <a:xfrm>
            <a:off x="1697378" y="5402316"/>
            <a:ext cx="87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B278-2A00-6947-AF6A-62F7D7D4D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69" y="2008867"/>
            <a:ext cx="7420303" cy="360019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982D890-BE96-8C47-8B6B-870327DB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>
            <a:normAutofit/>
          </a:bodyPr>
          <a:lstStyle/>
          <a:p>
            <a:r>
              <a:rPr lang="en-US" sz="2000" dirty="0"/>
              <a:t>Average Loan Amount for Property Type-3 Unit is more than 2 Unit for </a:t>
            </a:r>
            <a:r>
              <a:rPr lang="en-US" sz="2000" dirty="0" err="1"/>
              <a:t>Pingora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445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3E2-0920-2D42-8F57-8CD14B1A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The Average Loan Amount are lowest in the mid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135B3-B0B0-8D42-BA57-86CE1197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9" y="1996068"/>
            <a:ext cx="5046377" cy="4600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518438-1631-7341-86BF-D9F2F985A906}"/>
              </a:ext>
            </a:extLst>
          </p:cNvPr>
          <p:cNvSpPr/>
          <p:nvPr/>
        </p:nvSpPr>
        <p:spPr>
          <a:xfrm>
            <a:off x="3568390" y="3289866"/>
            <a:ext cx="735982" cy="125073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B3FC6-0A34-0F44-B374-667BD7B61951}"/>
              </a:ext>
            </a:extLst>
          </p:cNvPr>
          <p:cNvSpPr/>
          <p:nvPr/>
        </p:nvSpPr>
        <p:spPr>
          <a:xfrm>
            <a:off x="8854068" y="1996068"/>
            <a:ext cx="2877015" cy="38360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California shows highest average Loan Amount.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Servicer </a:t>
            </a:r>
            <a:r>
              <a:rPr lang="en-US" dirty="0" err="1">
                <a:solidFill>
                  <a:prstClr val="black"/>
                </a:solidFill>
              </a:rPr>
              <a:t>Pingora</a:t>
            </a:r>
            <a:r>
              <a:rPr lang="en-US" dirty="0">
                <a:solidFill>
                  <a:prstClr val="black"/>
                </a:solidFill>
              </a:rPr>
              <a:t> is not available across mid region</a:t>
            </a:r>
          </a:p>
          <a:p>
            <a:pPr marL="285750" lvl="0" indent="-285750">
              <a:buFontTx/>
              <a:buChar char="-"/>
            </a:pPr>
            <a:endParaRPr lang="en-US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3667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3E2-0920-2D42-8F57-8CD14B1A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SD has min Average Price offered and max price offered in KY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89A94-F3EC-6543-92DE-055C880B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44" y="1906207"/>
            <a:ext cx="5054488" cy="45568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BEA283-88B9-B546-B31F-A4F799D2265E}"/>
              </a:ext>
            </a:extLst>
          </p:cNvPr>
          <p:cNvSpPr/>
          <p:nvPr/>
        </p:nvSpPr>
        <p:spPr>
          <a:xfrm>
            <a:off x="8854068" y="1996068"/>
            <a:ext cx="2877015" cy="38360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Number of pools are greater in California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Servicer </a:t>
            </a:r>
            <a:r>
              <a:rPr lang="en-US" dirty="0" err="1">
                <a:solidFill>
                  <a:prstClr val="black"/>
                </a:solidFill>
              </a:rPr>
              <a:t>Pingora</a:t>
            </a:r>
            <a:r>
              <a:rPr lang="en-US" dirty="0">
                <a:solidFill>
                  <a:prstClr val="black"/>
                </a:solidFill>
              </a:rPr>
              <a:t> is not available across mid region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8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3E2-0920-2D42-8F57-8CD14B1A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balance account are spread across coastal areas.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04BAF-F431-7549-B8FE-1A8949F3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38" y="2022803"/>
            <a:ext cx="7762067" cy="3589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B6625-2D64-2F46-A7B3-57F635FF3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225" y="2696123"/>
            <a:ext cx="1651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25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432C-5F66-9346-AD6F-E7A8D7781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BABAD-96B0-F84F-A00C-90B0F158B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structuring and querying</a:t>
            </a:r>
          </a:p>
        </p:txBody>
      </p:sp>
    </p:spTree>
    <p:extLst>
      <p:ext uri="{BB962C8B-B14F-4D97-AF65-F5344CB8AC3E}">
        <p14:creationId xmlns:p14="http://schemas.microsoft.com/office/powerpoint/2010/main" val="345051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BBE0E9-ADDE-074A-9049-6BF1E5873C90}"/>
              </a:ext>
            </a:extLst>
          </p:cNvPr>
          <p:cNvSpPr/>
          <p:nvPr/>
        </p:nvSpPr>
        <p:spPr>
          <a:xfrm>
            <a:off x="468352" y="1996068"/>
            <a:ext cx="11262732" cy="38360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D8F8E-90A1-8745-AF13-C4034CB7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DETAILS: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55D4C3-B61E-484C-A588-C8BB3F82F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started storing data on AWS S3 and due to technical issues (added to appendix) moved to Python. </a:t>
            </a:r>
          </a:p>
          <a:p>
            <a:r>
              <a:rPr lang="en-US" dirty="0"/>
              <a:t>Exploratory data analysis performed on </a:t>
            </a:r>
            <a:r>
              <a:rPr lang="en-US" dirty="0" err="1"/>
              <a:t>Jupyter</a:t>
            </a:r>
            <a:r>
              <a:rPr lang="en-US" dirty="0"/>
              <a:t> Notebook. (steps mentioned in attached Pdf file)</a:t>
            </a:r>
          </a:p>
          <a:p>
            <a:r>
              <a:rPr lang="en-US" dirty="0"/>
              <a:t>Used data for Visualizations:</a:t>
            </a:r>
          </a:p>
          <a:p>
            <a:pPr lvl="1"/>
            <a:r>
              <a:rPr lang="en-US" dirty="0"/>
              <a:t>Loan Result data (Cid-level, used Loan1 and LoanResult1 data, excluded constraints due to non-mortgage background) </a:t>
            </a:r>
          </a:p>
          <a:p>
            <a:pPr lvl="1"/>
            <a:r>
              <a:rPr lang="en-US" dirty="0"/>
              <a:t>Loan pool data (Loan-id level)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68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D2D217-FCDC-064B-A0AB-BE0D2BBBC76F}"/>
              </a:ext>
            </a:extLst>
          </p:cNvPr>
          <p:cNvSpPr/>
          <p:nvPr/>
        </p:nvSpPr>
        <p:spPr>
          <a:xfrm>
            <a:off x="3830227" y="8228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rlito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/>
                </a:solidFill>
              </a:rPr>
              <a:t>The Basic Steps for solving the assessment</a:t>
            </a:r>
            <a:r>
              <a:rPr lang="en-US" dirty="0">
                <a:solidFill>
                  <a:srgbClr val="000000"/>
                </a:solidFill>
                <a:latin typeface="Carlito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75EF2E9-A8AC-F14E-A897-F161A247B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457383"/>
              </p:ext>
            </p:extLst>
          </p:nvPr>
        </p:nvGraphicFramePr>
        <p:xfrm>
          <a:off x="3894455" y="1525105"/>
          <a:ext cx="4403090" cy="758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CCBB1C-374F-2840-93E0-817215CC3801}"/>
              </a:ext>
            </a:extLst>
          </p:cNvPr>
          <p:cNvSpPr/>
          <p:nvPr/>
        </p:nvSpPr>
        <p:spPr>
          <a:xfrm>
            <a:off x="686621" y="2283295"/>
            <a:ext cx="110779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AWS S3</a:t>
            </a:r>
          </a:p>
          <a:p>
            <a:r>
              <a:rPr lang="en-US" dirty="0">
                <a:solidFill>
                  <a:schemeClr val="tx2"/>
                </a:solidFill>
              </a:rPr>
              <a:t>Step 1: Created IAM user for connecting to tableau and downloading keypair required to make connection between tableau and Athena.</a:t>
            </a:r>
          </a:p>
          <a:p>
            <a:r>
              <a:rPr lang="en-US" dirty="0">
                <a:solidFill>
                  <a:schemeClr val="tx2"/>
                </a:solidFill>
              </a:rPr>
              <a:t>Step 2: Creating bucket and uploading data</a:t>
            </a:r>
          </a:p>
          <a:p>
            <a:r>
              <a:rPr lang="en-US" dirty="0">
                <a:solidFill>
                  <a:schemeClr val="tx2"/>
                </a:solidFill>
              </a:rPr>
              <a:t> </a:t>
            </a:r>
          </a:p>
          <a:p>
            <a:r>
              <a:rPr lang="en-US" dirty="0">
                <a:solidFill>
                  <a:schemeClr val="tx2"/>
                </a:solidFill>
              </a:rPr>
              <a:t>AWS Athena</a:t>
            </a:r>
          </a:p>
          <a:p>
            <a:r>
              <a:rPr lang="en-US" dirty="0">
                <a:solidFill>
                  <a:schemeClr val="tx2"/>
                </a:solidFill>
              </a:rPr>
              <a:t>Step 3: Creating database and tables for each folder given in the dataset</a:t>
            </a:r>
          </a:p>
          <a:p>
            <a:r>
              <a:rPr lang="en-US" dirty="0">
                <a:solidFill>
                  <a:schemeClr val="tx2"/>
                </a:solidFill>
              </a:rPr>
              <a:t> </a:t>
            </a:r>
          </a:p>
          <a:p>
            <a:r>
              <a:rPr lang="en-US" dirty="0">
                <a:solidFill>
                  <a:schemeClr val="tx2"/>
                </a:solidFill>
              </a:rPr>
              <a:t>BI Tool Tableau</a:t>
            </a:r>
          </a:p>
          <a:p>
            <a:r>
              <a:rPr lang="en-US" dirty="0">
                <a:solidFill>
                  <a:schemeClr val="tx2"/>
                </a:solidFill>
              </a:rPr>
              <a:t>Step 4: Connect to AWS Athena. JDBC driver should be present in the system. Create dashboard and visualizations</a:t>
            </a:r>
            <a:r>
              <a:rPr lang="en-US" dirty="0">
                <a:solidFill>
                  <a:srgbClr val="000000"/>
                </a:solidFill>
                <a:latin typeface="Carlito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94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28CA15-E300-AA4A-AD4F-CBE8817181EE}"/>
              </a:ext>
            </a:extLst>
          </p:cNvPr>
          <p:cNvSpPr/>
          <p:nvPr/>
        </p:nvSpPr>
        <p:spPr>
          <a:xfrm>
            <a:off x="683941" y="866222"/>
            <a:ext cx="10679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Step 1: </a:t>
            </a:r>
          </a:p>
          <a:p>
            <a:r>
              <a:rPr lang="en-US" dirty="0">
                <a:solidFill>
                  <a:schemeClr val="tx2"/>
                </a:solidFill>
              </a:rPr>
              <a:t>AWS S3</a:t>
            </a:r>
          </a:p>
          <a:p>
            <a:r>
              <a:rPr lang="en-US" dirty="0">
                <a:solidFill>
                  <a:schemeClr val="tx2"/>
                </a:solidFill>
              </a:rPr>
              <a:t>Created IAM user for connecting to tableau and downloading keypair required to make connection between tableau and Athena.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BDFF6B3-93D9-0E43-93BE-ED342DFFC59E}"/>
              </a:ext>
            </a:extLst>
          </p:cNvPr>
          <p:cNvPicPr/>
          <p:nvPr/>
        </p:nvPicPr>
        <p:blipFill rotWithShape="1">
          <a:blip r:embed="rId2"/>
          <a:srcRect b="64779"/>
          <a:stretch/>
        </p:blipFill>
        <p:spPr bwMode="auto">
          <a:xfrm>
            <a:off x="683941" y="2379605"/>
            <a:ext cx="9419064" cy="1639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44487A-417E-1A46-9B08-C554EBAA08CE}"/>
              </a:ext>
            </a:extLst>
          </p:cNvPr>
          <p:cNvSpPr/>
          <p:nvPr/>
        </p:nvSpPr>
        <p:spPr>
          <a:xfrm>
            <a:off x="683941" y="4329785"/>
            <a:ext cx="10188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Downloaded keypair for configuring tableau connection with AWS Athena.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509825-D831-294A-9A3C-CE61AB4DE5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3941" y="4751520"/>
            <a:ext cx="59436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87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28CA15-E300-AA4A-AD4F-CBE8817181EE}"/>
              </a:ext>
            </a:extLst>
          </p:cNvPr>
          <p:cNvSpPr/>
          <p:nvPr/>
        </p:nvSpPr>
        <p:spPr>
          <a:xfrm>
            <a:off x="683941" y="866222"/>
            <a:ext cx="10679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Step 2: </a:t>
            </a:r>
          </a:p>
          <a:p>
            <a:r>
              <a:rPr lang="en-US" dirty="0">
                <a:solidFill>
                  <a:schemeClr val="tx2"/>
                </a:solidFill>
              </a:rPr>
              <a:t>Creating bucket named as mortgage-pooling-assessment and uploading data on S3 Standard(free).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123252-BF2A-C246-A337-C082243026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941" y="1598868"/>
            <a:ext cx="5248511" cy="2821258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B5D86A8-912C-AD46-9454-0709539DDD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3941" y="4420126"/>
            <a:ext cx="5248511" cy="2244215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6257AB9-0FED-DD49-9075-F6BDEE1A4D9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" t="13043" r="1253" b="1"/>
          <a:stretch/>
        </p:blipFill>
        <p:spPr bwMode="auto">
          <a:xfrm>
            <a:off x="6259549" y="1598868"/>
            <a:ext cx="5088674" cy="3229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8533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28CA15-E300-AA4A-AD4F-CBE8817181EE}"/>
              </a:ext>
            </a:extLst>
          </p:cNvPr>
          <p:cNvSpPr/>
          <p:nvPr/>
        </p:nvSpPr>
        <p:spPr>
          <a:xfrm>
            <a:off x="683941" y="866222"/>
            <a:ext cx="10679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Step 3:</a:t>
            </a:r>
          </a:p>
          <a:p>
            <a:r>
              <a:rPr lang="en-US" dirty="0">
                <a:solidFill>
                  <a:schemeClr val="tx2"/>
                </a:solidFill>
              </a:rPr>
              <a:t>AWS Athena</a:t>
            </a:r>
          </a:p>
          <a:p>
            <a:r>
              <a:rPr lang="en-US" dirty="0">
                <a:solidFill>
                  <a:schemeClr val="tx2"/>
                </a:solidFill>
              </a:rPr>
              <a:t>Creating database mortgage and tables for each folder given in the dataset.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9B888E-2152-C847-B31A-F95E068898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941" y="1811579"/>
            <a:ext cx="5267092" cy="191897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F329C7-16F8-AC42-8EA7-225A3263F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446" y="4004776"/>
            <a:ext cx="2127537" cy="2353295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387FDC-C098-1742-92BB-FCD89E7C02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89171" y="1810090"/>
            <a:ext cx="5173922" cy="265039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DF387C-9981-9744-A76C-9EDFDA22E2C2}"/>
              </a:ext>
            </a:extLst>
          </p:cNvPr>
          <p:cNvPicPr/>
          <p:nvPr/>
        </p:nvPicPr>
        <p:blipFill rotWithShape="1">
          <a:blip r:embed="rId5"/>
          <a:srcRect b="28627"/>
          <a:stretch/>
        </p:blipFill>
        <p:spPr>
          <a:xfrm>
            <a:off x="6189171" y="4619248"/>
            <a:ext cx="4248614" cy="24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13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28CA15-E300-AA4A-AD4F-CBE8817181EE}"/>
              </a:ext>
            </a:extLst>
          </p:cNvPr>
          <p:cNvSpPr/>
          <p:nvPr/>
        </p:nvSpPr>
        <p:spPr>
          <a:xfrm>
            <a:off x="683941" y="866222"/>
            <a:ext cx="10679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Step 4: </a:t>
            </a:r>
          </a:p>
          <a:p>
            <a:r>
              <a:rPr lang="en-US" dirty="0">
                <a:solidFill>
                  <a:schemeClr val="tx2"/>
                </a:solidFill>
              </a:rPr>
              <a:t>BI Tool Tableau</a:t>
            </a:r>
          </a:p>
          <a:p>
            <a:r>
              <a:rPr lang="en-US" dirty="0">
                <a:solidFill>
                  <a:schemeClr val="tx2"/>
                </a:solidFill>
              </a:rPr>
              <a:t>Connect to AWS Athena. JDBC driver should be present in the system.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5629D6-21F8-7C49-A3AE-E210936AF6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941" y="2040245"/>
            <a:ext cx="6475142" cy="42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1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28CA15-E300-AA4A-AD4F-CBE8817181EE}"/>
              </a:ext>
            </a:extLst>
          </p:cNvPr>
          <p:cNvSpPr/>
          <p:nvPr/>
        </p:nvSpPr>
        <p:spPr>
          <a:xfrm>
            <a:off x="683941" y="866222"/>
            <a:ext cx="10679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highlight>
                  <a:srgbClr val="FFFF00"/>
                </a:highlight>
              </a:rPr>
              <a:t>Unfortunately, AWS provides only 2,000 Request for S3. We had several JSON files which could not be uploaded on S3.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4845ADE-F6D7-A641-B40A-D28306589F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941" y="1751159"/>
            <a:ext cx="5943600" cy="17945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67AED5-36CB-C044-A658-831A27FDF83F}"/>
              </a:ext>
            </a:extLst>
          </p:cNvPr>
          <p:cNvSpPr/>
          <p:nvPr/>
        </p:nvSpPr>
        <p:spPr>
          <a:xfrm>
            <a:off x="683940" y="3870584"/>
            <a:ext cx="96086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So used python to extract json files into database and exporting to excel.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Reading, extracting and transformation steps done in python mentioned in pdf.  Also attached python </a:t>
            </a:r>
            <a:r>
              <a:rPr lang="en-US" dirty="0" err="1">
                <a:solidFill>
                  <a:schemeClr val="tx2"/>
                </a:solidFill>
              </a:rPr>
              <a:t>jupyter</a:t>
            </a:r>
            <a:r>
              <a:rPr lang="en-US" dirty="0">
                <a:solidFill>
                  <a:schemeClr val="tx2"/>
                </a:solidFill>
              </a:rPr>
              <a:t> notebook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02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2C66-DC11-8143-A8AB-85E4C523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dASHBOARD</a:t>
            </a:r>
            <a:r>
              <a:rPr lang="en-US" dirty="0"/>
              <a:t> 1 - At </a:t>
            </a:r>
            <a:r>
              <a:rPr lang="en-US" dirty="0" err="1"/>
              <a:t>val</a:t>
            </a:r>
            <a:r>
              <a:rPr lang="en-US" dirty="0"/>
              <a:t> method ID level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bASED</a:t>
            </a:r>
            <a:r>
              <a:rPr lang="en-US" sz="2000" dirty="0"/>
              <a:t> ON LOAN RESULT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C0610-4CB5-FD4D-86EA-164364A1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44" y="1962282"/>
            <a:ext cx="7325695" cy="489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4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40766D-68B3-4540-A48F-C9217669BA31}"/>
              </a:ext>
            </a:extLst>
          </p:cNvPr>
          <p:cNvSpPr/>
          <p:nvPr/>
        </p:nvSpPr>
        <p:spPr>
          <a:xfrm>
            <a:off x="464634" y="5898995"/>
            <a:ext cx="11292468" cy="535346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AF3EA-4420-9049-97D5-511B8E2A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Highest average loan amount is for </a:t>
            </a:r>
            <a:r>
              <a:rPr lang="en-US" sz="2000" dirty="0" err="1"/>
              <a:t>freddie_MBS</a:t>
            </a:r>
            <a:r>
              <a:rPr lang="en-US" sz="2000" dirty="0"/>
              <a:t> and </a:t>
            </a:r>
            <a:r>
              <a:rPr lang="en-US" sz="2000" dirty="0" err="1"/>
              <a:t>Fannie_MBS</a:t>
            </a:r>
            <a:br>
              <a:rPr lang="en-US" sz="2000" dirty="0"/>
            </a:br>
            <a:r>
              <a:rPr lang="en-US" sz="2000" dirty="0"/>
              <a:t>Highest avg fico score </a:t>
            </a:r>
            <a:r>
              <a:rPr lang="en-US" sz="2000" dirty="0" err="1"/>
              <a:t>obsereved</a:t>
            </a:r>
            <a:r>
              <a:rPr lang="en-US" sz="2000" dirty="0"/>
              <a:t> is for </a:t>
            </a:r>
            <a:r>
              <a:rPr lang="en-US" sz="2000" dirty="0" err="1"/>
              <a:t>fhlmc_llb</a:t>
            </a:r>
            <a:r>
              <a:rPr lang="en-US" sz="2000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1711FA-8FF5-E646-BD7A-F11EEBA54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216" y="2184002"/>
            <a:ext cx="8713680" cy="2707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08E3C-2319-4341-89F5-CF13F615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6" y="4848813"/>
            <a:ext cx="8734753" cy="853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1E2EB3-78EE-694D-B583-B381B25A2E9F}"/>
              </a:ext>
            </a:extLst>
          </p:cNvPr>
          <p:cNvSpPr txBox="1"/>
          <p:nvPr/>
        </p:nvSpPr>
        <p:spPr>
          <a:xfrm>
            <a:off x="434898" y="6029147"/>
            <a:ext cx="9672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Refinance Type- N,  Avg Loan Amount drops to ~$300k for Freddie MBS whereas for others(</a:t>
            </a:r>
            <a:r>
              <a:rPr lang="en-US" sz="1200" dirty="0" err="1"/>
              <a:t>Cashout</a:t>
            </a:r>
            <a:r>
              <a:rPr lang="en-US" sz="1200" dirty="0"/>
              <a:t> and </a:t>
            </a:r>
            <a:r>
              <a:rPr lang="en-US" sz="1200" dirty="0" err="1"/>
              <a:t>RateTerm</a:t>
            </a:r>
            <a:r>
              <a:rPr lang="en-US" sz="1200" dirty="0"/>
              <a:t>) it is more than ~$400k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6C05E3-3DE2-B04C-A9E5-AF184BD62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287" y="1857124"/>
            <a:ext cx="1423714" cy="38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8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D80B5BC-DE08-854E-B22E-E5D77763FB93}"/>
              </a:ext>
            </a:extLst>
          </p:cNvPr>
          <p:cNvSpPr/>
          <p:nvPr/>
        </p:nvSpPr>
        <p:spPr>
          <a:xfrm>
            <a:off x="498088" y="5142044"/>
            <a:ext cx="11221844" cy="835009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7C58C-025F-E342-8EDE-50F9FB35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Fraddie_mbs</a:t>
            </a:r>
            <a:r>
              <a:rPr lang="en-US" sz="2000" dirty="0"/>
              <a:t> consists 52% of the total loan amount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7F9E90-D9A2-B943-8D3E-E4C4750C9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521" y="2023453"/>
            <a:ext cx="9610876" cy="1945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82F9C-AE0C-1646-8AE7-33D083F63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521" y="3899621"/>
            <a:ext cx="9657474" cy="943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397F7-DB6E-A84D-BF8A-FBC041689DE2}"/>
              </a:ext>
            </a:extLst>
          </p:cNvPr>
          <p:cNvSpPr txBox="1"/>
          <p:nvPr/>
        </p:nvSpPr>
        <p:spPr>
          <a:xfrm>
            <a:off x="1276905" y="5198764"/>
            <a:ext cx="953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 Property Type: Condo ~ 77% of the Loan Amount belong to </a:t>
            </a:r>
            <a:r>
              <a:rPr lang="en-US" sz="1200" dirty="0" err="1"/>
              <a:t>FHLMC_NewProd</a:t>
            </a:r>
            <a:r>
              <a:rPr lang="en-US" sz="1200" dirty="0"/>
              <a:t> and </a:t>
            </a:r>
            <a:r>
              <a:rPr lang="en-US" sz="1200" dirty="0" err="1"/>
              <a:t>Freddie_MBS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 Retail Channel, 36.44% of the Loan Amount belong to </a:t>
            </a:r>
            <a:r>
              <a:rPr lang="en-US" sz="1200" dirty="0" err="1"/>
              <a:t>FHLMC_NewProd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For Refinance Type- </a:t>
            </a:r>
            <a:r>
              <a:rPr lang="en-US" sz="1200" dirty="0" err="1"/>
              <a:t>Cashout</a:t>
            </a:r>
            <a:r>
              <a:rPr lang="en-US" sz="1200" dirty="0"/>
              <a:t>, 40.48% of the Loan Amount belong to </a:t>
            </a:r>
            <a:r>
              <a:rPr lang="en-US" sz="1200" dirty="0" err="1"/>
              <a:t>FHLMC_NewProd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65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DC2A33-1564-0948-A4F3-D8133A538777}"/>
              </a:ext>
            </a:extLst>
          </p:cNvPr>
          <p:cNvSpPr/>
          <p:nvPr/>
        </p:nvSpPr>
        <p:spPr>
          <a:xfrm>
            <a:off x="511673" y="5820937"/>
            <a:ext cx="11231447" cy="575398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B09B-B280-8747-B651-7674FF46D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There is huge gap between avg </a:t>
            </a:r>
            <a:r>
              <a:rPr lang="en-US" sz="2000" dirty="0" err="1"/>
              <a:t>ltv</a:t>
            </a:r>
            <a:r>
              <a:rPr lang="en-US" sz="2000" dirty="0"/>
              <a:t> and avg </a:t>
            </a:r>
            <a:r>
              <a:rPr lang="en-US" sz="2000" dirty="0" err="1"/>
              <a:t>dti</a:t>
            </a:r>
            <a:r>
              <a:rPr lang="en-US" sz="2000" dirty="0"/>
              <a:t> for FHLMC_175 AND FHLMC_200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0FB0D-F263-724A-B91B-10C1650B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9" y="1873611"/>
            <a:ext cx="8255219" cy="3652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602E4-5384-C644-838D-DEDED5C68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921" y="2918715"/>
            <a:ext cx="2108200" cy="156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594F1-71CF-0848-B5BD-EDAAA8E32591}"/>
              </a:ext>
            </a:extLst>
          </p:cNvPr>
          <p:cNvSpPr txBox="1"/>
          <p:nvPr/>
        </p:nvSpPr>
        <p:spPr>
          <a:xfrm>
            <a:off x="1157530" y="5683574"/>
            <a:ext cx="953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Average Coupon Interest Amount is observed highest for FHLMC_INV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Average Marked Amount is highest for FNMA_200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67068-3548-054F-A43C-781ADB4D7377}"/>
              </a:ext>
            </a:extLst>
          </p:cNvPr>
          <p:cNvSpPr txBox="1"/>
          <p:nvPr/>
        </p:nvSpPr>
        <p:spPr>
          <a:xfrm>
            <a:off x="205959" y="6396335"/>
            <a:ext cx="953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Marked amount – (Price * Loan Amount) / 100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Coupon Interest Amount = (1+ Coupon ) * Loan Amount) </a:t>
            </a:r>
          </a:p>
        </p:txBody>
      </p:sp>
    </p:spTree>
    <p:extLst>
      <p:ext uri="{BB962C8B-B14F-4D97-AF65-F5344CB8AC3E}">
        <p14:creationId xmlns:p14="http://schemas.microsoft.com/office/powerpoint/2010/main" val="190230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2133-3B33-D54C-AB2C-6AE1A448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dASHBOARD</a:t>
            </a:r>
            <a:r>
              <a:rPr lang="en-US" dirty="0"/>
              <a:t> 2 - At STATE level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bASED</a:t>
            </a:r>
            <a:r>
              <a:rPr lang="en-US" sz="2000" dirty="0"/>
              <a:t> ON LOAN RESULT DATA)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EFB69-157B-DF40-8B24-F307CC2F8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405" y="1955093"/>
            <a:ext cx="5682593" cy="45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4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2909-0710-6342-A480-0E828F26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dirty="0">
                <a:ln>
                  <a:solidFill>
                    <a:schemeClr val="tx1"/>
                  </a:solidFill>
                </a:ln>
              </a:rPr>
            </a:br>
            <a:r>
              <a:rPr lang="en-US" sz="2000" dirty="0"/>
              <a:t>West coast comparatively has a higher range of FICO scores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3A885-8D47-B948-9FB4-85F1E585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006896"/>
            <a:ext cx="8024558" cy="38513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E7141A-291C-4C43-9F29-F7CC1433AEC3}"/>
              </a:ext>
            </a:extLst>
          </p:cNvPr>
          <p:cNvSpPr/>
          <p:nvPr/>
        </p:nvSpPr>
        <p:spPr>
          <a:xfrm>
            <a:off x="8854068" y="1996068"/>
            <a:ext cx="2877015" cy="38360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</a:rPr>
              <a:t>Highest loan amount is observed in California, whereas the highest avg FICO score observed is in Colorado. </a:t>
            </a:r>
          </a:p>
          <a:p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2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7FC7DF-0D20-6043-86C3-E74F9AF65505}"/>
              </a:ext>
            </a:extLst>
          </p:cNvPr>
          <p:cNvSpPr/>
          <p:nvPr/>
        </p:nvSpPr>
        <p:spPr>
          <a:xfrm>
            <a:off x="8854068" y="1996068"/>
            <a:ext cx="2877015" cy="383602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</a:rPr>
              <a:t>NY and MO has the highest marked amount.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+mj-lt"/>
              </a:rPr>
              <a:t>Average DTI score is homogeneously spread across states.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B7D264C-43FD-2C49-9EAA-A833F8FD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dirty="0">
                <a:ln>
                  <a:solidFill>
                    <a:schemeClr val="tx1"/>
                  </a:solidFill>
                </a:ln>
              </a:rPr>
            </a:br>
            <a:r>
              <a:rPr lang="en-US" sz="2000" dirty="0"/>
              <a:t>West coast comparatively has a Lower range of Marked Amount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1CAFC-572F-B940-8EEB-90C27F96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7" y="1996068"/>
            <a:ext cx="8294640" cy="38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35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242</TotalTime>
  <Words>803</Words>
  <Application>Microsoft Macintosh PowerPoint</Application>
  <PresentationFormat>Widescreen</PresentationFormat>
  <Paragraphs>82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Carlito</vt:lpstr>
      <vt:lpstr>Gill Sans MT</vt:lpstr>
      <vt:lpstr>Wingdings 2</vt:lpstr>
      <vt:lpstr>Dividend</vt:lpstr>
      <vt:lpstr>Mortgage Pooling Combinatorial Optimization Challenge </vt:lpstr>
      <vt:lpstr>assessment DETAILS:</vt:lpstr>
      <vt:lpstr>dASHBOARD 1 - At val method ID level (bASED ON LOAN RESULT DATA)</vt:lpstr>
      <vt:lpstr>Highest average loan amount is for freddie_MBS and Fannie_MBS Highest avg fico score obsereved is for fhlmc_llb </vt:lpstr>
      <vt:lpstr>Fraddie_mbs consists 52% of the total loan amount</vt:lpstr>
      <vt:lpstr>There is huge gap between avg ltv and avg dti for FHLMC_175 AND FHLMC_200</vt:lpstr>
      <vt:lpstr>dASHBOARD 2 - At STATE level (bASED ON LOAN RESULT DATA)</vt:lpstr>
      <vt:lpstr> West coast comparatively has a higher range of FICO scores</vt:lpstr>
      <vt:lpstr> West coast comparatively has a Lower range of Marked Amount</vt:lpstr>
      <vt:lpstr>For property type as condo</vt:lpstr>
      <vt:lpstr>FOR C CODE HP 30: </vt:lpstr>
      <vt:lpstr>dASHBOARD 3 - At STATE level (bASED ON LOAN POOL DATA)</vt:lpstr>
      <vt:lpstr>Pingora consists of only 10% of total loan amount</vt:lpstr>
      <vt:lpstr>                       For Purpose-Cashout, Servicer Pingora has max Cashout for Average Loan Amount and max Count of pools</vt:lpstr>
      <vt:lpstr>Average Loan Amount for Property Type-3 Unit is more than 2 Unit for Pingora</vt:lpstr>
      <vt:lpstr>   The Average Loan Amount are lowest in the mid region</vt:lpstr>
      <vt:lpstr>SD has min Average Price offered and max price offered in KY</vt:lpstr>
      <vt:lpstr>High balance account are spread across coastal areas.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Prasad, Apurwa</dc:creator>
  <cp:lastModifiedBy>Prasad, Apurwa</cp:lastModifiedBy>
  <cp:revision>20</cp:revision>
  <dcterms:created xsi:type="dcterms:W3CDTF">2020-07-05T23:23:54Z</dcterms:created>
  <dcterms:modified xsi:type="dcterms:W3CDTF">2020-07-06T03:29:20Z</dcterms:modified>
</cp:coreProperties>
</file>